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sldIdLst>
    <p:sldId id="301" r:id="rId2"/>
    <p:sldId id="322" r:id="rId3"/>
    <p:sldId id="323" r:id="rId4"/>
    <p:sldId id="284" r:id="rId5"/>
    <p:sldId id="289" r:id="rId6"/>
    <p:sldId id="291" r:id="rId7"/>
    <p:sldId id="293" r:id="rId8"/>
    <p:sldId id="321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87189" autoAdjust="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0604" y="2420888"/>
            <a:ext cx="3754760" cy="41044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إعداد/</a:t>
            </a:r>
          </a:p>
          <a:p>
            <a:pPr marL="0" lvl="0" indent="0" algn="ctr" rtl="1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د. غادة </a:t>
            </a: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ممدوح مدرس الإذاعة</a:t>
            </a: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 </a:t>
            </a: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والتلفزيون </a:t>
            </a:r>
            <a:endParaRPr lang="en-US" sz="3700" dirty="0">
              <a:solidFill>
                <a:prstClr val="black"/>
              </a:solidFill>
              <a:cs typeface="PT Bold Heading" pitchFamily="2" charset="-78"/>
            </a:endParaRPr>
          </a:p>
          <a:p>
            <a:pPr marL="0" lvl="0" indent="0" algn="ctr" rtl="1">
              <a:buClr>
                <a:srgbClr val="0BD0D9"/>
              </a:buClr>
              <a:buNone/>
            </a:pP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بقسم الإعلام</a:t>
            </a: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/</a:t>
            </a: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كلية الآداب/جامعة </a:t>
            </a: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بنها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692696"/>
            <a:ext cx="72008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EG" sz="4400" dirty="0" smtClean="0">
                <a:solidFill>
                  <a:srgbClr val="FF0000"/>
                </a:solidFill>
                <a:cs typeface="PT Bold Heading" pitchFamily="2" charset="-78"/>
              </a:rPr>
              <a:t>مقرر الإذاعات العلاقات العامة</a:t>
            </a:r>
          </a:p>
          <a:p>
            <a:pPr algn="ctr"/>
            <a:r>
              <a:rPr lang="ar-EG" sz="4400" dirty="0" smtClean="0">
                <a:solidFill>
                  <a:srgbClr val="FF0000"/>
                </a:solidFill>
                <a:cs typeface="PT Bold Heading" pitchFamily="2" charset="-78"/>
              </a:rPr>
              <a:t>المحاضرة الخامسة</a:t>
            </a:r>
            <a:endParaRPr lang="en-US" sz="4400" dirty="0">
              <a:solidFill>
                <a:srgbClr val="FF00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39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19672" y="188640"/>
            <a:ext cx="6084540" cy="11695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EG" sz="3000" b="1" dirty="0" smtClean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1</a:t>
            </a:r>
          </a:p>
          <a:p>
            <a:pPr algn="ctr"/>
            <a:r>
              <a:rPr lang="ar-EG" sz="4000" b="1" dirty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جمهور العلاقات </a:t>
            </a:r>
            <a:r>
              <a:rPr lang="ar-EG" sz="4000" b="1" dirty="0" smtClean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العامة</a:t>
            </a:r>
            <a:endParaRPr lang="en-US" sz="40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10687"/>
            <a:ext cx="8208912" cy="537321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22027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476672"/>
            <a:ext cx="8784976" cy="61206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en-US" sz="33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2</a:t>
            </a:r>
          </a:p>
          <a:p>
            <a:pPr marL="0" indent="0" algn="justLow" rtl="1">
              <a:spcBef>
                <a:spcPts val="0"/>
              </a:spcBef>
              <a:buNone/>
            </a:pPr>
            <a:r>
              <a:rPr lang="ar-EG" sz="33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أولا: الجمهور الداخلي للمؤسسة:</a:t>
            </a:r>
          </a:p>
          <a:p>
            <a:pPr marL="0" indent="0" algn="justLow" rtl="1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33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إن الجمهور الداخلي يطلق على جميع الأفراد الذين يعملون داخل </a:t>
            </a:r>
            <a:r>
              <a:rPr lang="ar-EG" sz="33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المؤسسة</a:t>
            </a:r>
            <a:r>
              <a:rPr lang="ar-EG" sz="33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3300" b="1" dirty="0" smtClean="0">
              <a:ln w="9525" cap="rnd" cmpd="sng" algn="ctr">
                <a:solidFill>
                  <a:srgbClr val="000000"/>
                </a:solidFill>
                <a:prstDash val="solid"/>
                <a:beve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pPr marL="0" indent="0" algn="justLow" rtl="1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33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وتأتي </a:t>
            </a:r>
            <a:r>
              <a:rPr lang="ar-EG" sz="33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العلاقة بالجمهور الداخلي للمؤسسة في مقدمة برامج العلاقات العامة ويرجع ذلك للأسباب التالية: </a:t>
            </a:r>
          </a:p>
          <a:p>
            <a:pPr marL="365760" lvl="1" indent="0" algn="justLow" rtl="1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31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1.	ضخامة أعداد العاملين بهذه </a:t>
            </a:r>
            <a:r>
              <a:rPr lang="ar-EG" sz="31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المؤسسات.</a:t>
            </a:r>
            <a:endParaRPr lang="ar-EG" sz="3100" b="1" dirty="0">
              <a:ln w="9525" cap="rnd" cmpd="sng" algn="ctr">
                <a:solidFill>
                  <a:srgbClr val="000000"/>
                </a:solidFill>
                <a:prstDash val="solid"/>
                <a:beve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pPr marL="880110" lvl="1" indent="-514350" algn="justLow" rtl="1">
              <a:lnSpc>
                <a:spcPct val="110000"/>
              </a:lnSpc>
              <a:spcBef>
                <a:spcPts val="0"/>
              </a:spcBef>
              <a:buAutoNum type="arabicPeriod" startAt="2"/>
            </a:pPr>
            <a:r>
              <a:rPr lang="ar-EG" sz="31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إن </a:t>
            </a:r>
            <a:r>
              <a:rPr lang="ar-EG" sz="31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الجمهور الداخلي يمثل جزءا له أهميته من الجماهير </a:t>
            </a:r>
            <a:r>
              <a:rPr lang="ar-EG" sz="31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الخارجية.</a:t>
            </a:r>
          </a:p>
          <a:p>
            <a:pPr marL="880110" lvl="1" indent="-514350" algn="justLow" rtl="1">
              <a:lnSpc>
                <a:spcPct val="110000"/>
              </a:lnSpc>
              <a:spcBef>
                <a:spcPts val="0"/>
              </a:spcBef>
              <a:buAutoNum type="arabicPeriod" startAt="2"/>
            </a:pPr>
            <a:r>
              <a:rPr lang="ar-EG" sz="33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الجمهور </a:t>
            </a:r>
            <a:r>
              <a:rPr lang="ar-EG" sz="33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الداخلي على اتصال مستمر بالجمهور </a:t>
            </a:r>
            <a:r>
              <a:rPr lang="ar-EG" sz="33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الخارجي. </a:t>
            </a:r>
          </a:p>
          <a:p>
            <a:pPr marL="880110" lvl="1" indent="-514350" algn="justLow" rtl="1">
              <a:lnSpc>
                <a:spcPct val="110000"/>
              </a:lnSpc>
              <a:spcBef>
                <a:spcPts val="0"/>
              </a:spcBef>
              <a:buAutoNum type="arabicPeriod" startAt="2"/>
            </a:pPr>
            <a:r>
              <a:rPr lang="ar-EG" sz="33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إن </a:t>
            </a:r>
            <a:r>
              <a:rPr lang="ar-EG" sz="33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الجمهور الداخلي هو الذي يقوم بالعملية الإنتاجية، أو بتقديم الخدمة للجمهور </a:t>
            </a:r>
            <a:r>
              <a:rPr lang="ar-EG" sz="33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الخارجي.</a:t>
            </a:r>
          </a:p>
        </p:txBody>
      </p:sp>
    </p:spTree>
    <p:extLst>
      <p:ext uri="{BB962C8B-B14F-4D97-AF65-F5344CB8AC3E}">
        <p14:creationId xmlns:p14="http://schemas.microsoft.com/office/powerpoint/2010/main" val="149187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332656"/>
            <a:ext cx="8507288" cy="63813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0" algn="ctr" rtl="1">
              <a:spcBef>
                <a:spcPts val="0"/>
              </a:spcBef>
              <a:spcAft>
                <a:spcPts val="150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ar-EG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ar-EG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ar-EG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أسس </a:t>
            </a:r>
            <a:r>
              <a:rPr lang="ar-EG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نجاح </a:t>
            </a:r>
            <a:r>
              <a:rPr lang="ar-EG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العلاقات </a:t>
            </a:r>
            <a:r>
              <a:rPr lang="ar-EG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العامة </a:t>
            </a:r>
            <a:r>
              <a:rPr lang="ar-EG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مع الجمهور الداخلي</a:t>
            </a:r>
            <a:r>
              <a:rPr lang="ar-EG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marL="0" marR="0" indent="0" algn="justLow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 b="1" dirty="0">
                <a:latin typeface="Calibri"/>
                <a:ea typeface="Calibri"/>
                <a:cs typeface="Times New Roman"/>
              </a:rPr>
              <a:t>نجاح برنامج العلاقات العامة مع الجمهور الداخلي يتوقف على العديد من العوامل، وأهمها: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ar-S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إشباع الحاجات الإنسانية: </a:t>
            </a:r>
            <a:r>
              <a:rPr lang="ar-EG" sz="2800" b="1" dirty="0" smtClean="0">
                <a:ea typeface="Calibri"/>
                <a:cs typeface="Times New Roman"/>
              </a:rPr>
              <a:t>قسمها «</a:t>
            </a:r>
            <a:r>
              <a:rPr lang="ar-EG" sz="2800" b="1" dirty="0" err="1" smtClean="0">
                <a:ea typeface="Calibri"/>
                <a:cs typeface="Times New Roman"/>
              </a:rPr>
              <a:t>ماسلو</a:t>
            </a:r>
            <a:r>
              <a:rPr lang="ar-EG" sz="2800" b="1" dirty="0" smtClean="0">
                <a:ea typeface="Calibri"/>
                <a:cs typeface="Times New Roman"/>
              </a:rPr>
              <a:t>» إلى </a:t>
            </a:r>
            <a:r>
              <a:rPr lang="ar-SA" sz="2800" b="1" dirty="0" smtClean="0">
                <a:ea typeface="Calibri"/>
                <a:cs typeface="Times New Roman"/>
              </a:rPr>
              <a:t>حاجات </a:t>
            </a:r>
            <a:r>
              <a:rPr lang="ar-SA" sz="2800" b="1" dirty="0">
                <a:ea typeface="Calibri"/>
                <a:cs typeface="Times New Roman"/>
              </a:rPr>
              <a:t>فسيولوجية وحاجات اجتماعية وفق الهرم </a:t>
            </a:r>
            <a:r>
              <a:rPr lang="ar-SA" sz="2800" b="1" dirty="0" err="1">
                <a:ea typeface="Calibri"/>
                <a:cs typeface="Times New Roman"/>
              </a:rPr>
              <a:t>الأتي</a:t>
            </a:r>
            <a:r>
              <a:rPr lang="ar-SA" sz="2800" b="1" dirty="0" smtClean="0">
                <a:ea typeface="Calibri"/>
                <a:cs typeface="Times New Roman"/>
              </a:rPr>
              <a:t>:</a:t>
            </a:r>
            <a:endParaRPr lang="en-US" sz="2800" b="1" dirty="0" smtClean="0">
              <a:ea typeface="Calibri"/>
              <a:cs typeface="Times New Roman"/>
            </a:endParaRPr>
          </a:p>
          <a:p>
            <a:pPr marL="0" indent="0" algn="just" rtl="1">
              <a:buNone/>
            </a:pPr>
            <a:endParaRPr lang="ar-EG" sz="2800" b="1" dirty="0">
              <a:solidFill>
                <a:srgbClr val="FF0000"/>
              </a:solidFill>
              <a:ea typeface="Calibri"/>
              <a:cs typeface="PT Bold Heading" pitchFamily="2" charset="-7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6" t="36322" r="28685" b="8555"/>
          <a:stretch/>
        </p:blipFill>
        <p:spPr bwMode="auto">
          <a:xfrm>
            <a:off x="2267744" y="3501008"/>
            <a:ext cx="4663440" cy="3144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93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332656"/>
            <a:ext cx="8712968" cy="63367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ctr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4</a:t>
            </a:r>
          </a:p>
          <a:p>
            <a:pPr marL="0" indent="0" algn="justLow" rtl="1">
              <a:spcBef>
                <a:spcPts val="0"/>
              </a:spcBef>
              <a:buNone/>
            </a:pPr>
            <a:r>
              <a:rPr lang="ar-EG" sz="2800" b="1" dirty="0" smtClean="0"/>
              <a:t>2. </a:t>
            </a:r>
            <a:r>
              <a:rPr lang="ar-EG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العدالة </a:t>
            </a:r>
            <a:r>
              <a:rPr lang="ar-EG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 العاملين: </a:t>
            </a:r>
            <a:r>
              <a:rPr lang="ar-EG" sz="2800" b="1" dirty="0"/>
              <a:t>ويمكن أن تتحقق من خلال الأمور الآتية:</a:t>
            </a:r>
          </a:p>
          <a:p>
            <a:pPr algn="justLow" rtl="1">
              <a:spcBef>
                <a:spcPts val="0"/>
              </a:spcBef>
            </a:pPr>
            <a:r>
              <a:rPr lang="ar-EG" sz="2800" b="1" dirty="0" smtClean="0"/>
              <a:t>ألا </a:t>
            </a:r>
            <a:r>
              <a:rPr lang="ar-EG" sz="2800" b="1" dirty="0"/>
              <a:t>يحظى عامل معين بمعاملة أفضل من غيره. </a:t>
            </a:r>
            <a:endParaRPr lang="ar-EG" sz="2800" b="1" dirty="0" smtClean="0"/>
          </a:p>
          <a:p>
            <a:pPr algn="justLow" rtl="1">
              <a:spcBef>
                <a:spcPts val="0"/>
              </a:spcBef>
            </a:pPr>
            <a:r>
              <a:rPr lang="ar-EG" sz="2800" b="1" dirty="0" smtClean="0"/>
              <a:t>ألا </a:t>
            </a:r>
            <a:r>
              <a:rPr lang="ar-EG" sz="2800" b="1" dirty="0"/>
              <a:t>يحصل عامل معين على امتيازات لم تكن لسواه. </a:t>
            </a:r>
            <a:endParaRPr lang="ar-EG" sz="2800" b="1" dirty="0" smtClean="0"/>
          </a:p>
          <a:p>
            <a:pPr algn="justLow" rtl="1">
              <a:spcBef>
                <a:spcPts val="0"/>
              </a:spcBef>
            </a:pPr>
            <a:r>
              <a:rPr lang="ar-EG" sz="2800" b="1" dirty="0" smtClean="0"/>
              <a:t>لكل </a:t>
            </a:r>
            <a:r>
              <a:rPr lang="ar-EG" sz="2800" b="1" dirty="0"/>
              <a:t>عامل الحق في المعاملة العادلة أو </a:t>
            </a:r>
            <a:r>
              <a:rPr lang="ar-EG" sz="2800" b="1" dirty="0" smtClean="0"/>
              <a:t>المنصفة.</a:t>
            </a:r>
          </a:p>
          <a:p>
            <a:pPr algn="justLow" rtl="1">
              <a:spcBef>
                <a:spcPts val="0"/>
              </a:spcBef>
            </a:pPr>
            <a:r>
              <a:rPr lang="ar-EG" sz="2800" b="1" dirty="0" smtClean="0"/>
              <a:t>وعدم </a:t>
            </a:r>
            <a:r>
              <a:rPr lang="ar-EG" sz="2800" b="1" dirty="0"/>
              <a:t>التمييز مع مراعاة قواعد المكافآت </a:t>
            </a:r>
            <a:r>
              <a:rPr lang="ar-EG" sz="2800" b="1" dirty="0" smtClean="0"/>
              <a:t>للمتفوقين.</a:t>
            </a:r>
          </a:p>
          <a:p>
            <a:pPr algn="justLow" rtl="1">
              <a:spcBef>
                <a:spcPts val="0"/>
              </a:spcBef>
            </a:pPr>
            <a:r>
              <a:rPr lang="ar-EG" sz="2800" b="1" dirty="0" smtClean="0"/>
              <a:t>تطبيق </a:t>
            </a:r>
            <a:r>
              <a:rPr lang="ar-EG" sz="2800" b="1" dirty="0"/>
              <a:t>العدالة على مستوى الأفراد </a:t>
            </a:r>
            <a:r>
              <a:rPr lang="ar-EG" sz="2800" b="1" dirty="0" smtClean="0"/>
              <a:t>والجماعات.</a:t>
            </a:r>
            <a:endParaRPr lang="ar-EG" sz="2800" b="1" dirty="0"/>
          </a:p>
          <a:p>
            <a:pPr algn="justLow" rtl="1">
              <a:spcBef>
                <a:spcPts val="0"/>
              </a:spcBef>
            </a:pPr>
            <a:r>
              <a:rPr lang="ar-EG" sz="2800" b="1" dirty="0" smtClean="0"/>
              <a:t>التزام </a:t>
            </a:r>
            <a:r>
              <a:rPr lang="ar-EG" sz="2800" b="1" dirty="0"/>
              <a:t>القيادات بالقدوة الطيبة أو </a:t>
            </a:r>
            <a:r>
              <a:rPr lang="ar-EG" sz="2800" b="1" dirty="0" smtClean="0"/>
              <a:t>الحسنة.</a:t>
            </a:r>
          </a:p>
          <a:p>
            <a:pPr marL="0" indent="0" algn="ctr" rtl="1">
              <a:spcBef>
                <a:spcPts val="0"/>
              </a:spcBef>
              <a:buNone/>
            </a:pPr>
            <a:r>
              <a:rPr lang="ar-EG" sz="3200" b="1" dirty="0">
                <a:solidFill>
                  <a:srgbClr val="FF0000"/>
                </a:solidFill>
              </a:rPr>
              <a:t>أهداف العلاقات العامة مع الجمهور الداخلي: </a:t>
            </a:r>
            <a:endParaRPr lang="ar-EG" sz="3200" b="1" dirty="0" smtClean="0">
              <a:solidFill>
                <a:srgbClr val="FF0000"/>
              </a:solidFill>
            </a:endParaRPr>
          </a:p>
          <a:p>
            <a:pPr algn="just" rtl="1">
              <a:spcBef>
                <a:spcPts val="0"/>
              </a:spcBef>
            </a:pPr>
            <a:r>
              <a:rPr lang="ar-SA" sz="3200" b="1" dirty="0">
                <a:ea typeface="Calibri"/>
                <a:cs typeface="Times New Roman"/>
              </a:rPr>
              <a:t>تحقيق التفاهم بين المؤسسة والعاملين </a:t>
            </a:r>
            <a:r>
              <a:rPr lang="ar-SA" sz="3200" b="1" dirty="0" smtClean="0">
                <a:ea typeface="Calibri"/>
                <a:cs typeface="Times New Roman"/>
              </a:rPr>
              <a:t>بها</a:t>
            </a:r>
            <a:r>
              <a:rPr lang="ar-EG" sz="3200" b="1" dirty="0" smtClean="0">
                <a:ea typeface="Calibri"/>
                <a:cs typeface="Times New Roman"/>
              </a:rPr>
              <a:t>.</a:t>
            </a:r>
          </a:p>
          <a:p>
            <a:pPr algn="just" rtl="1">
              <a:spcBef>
                <a:spcPts val="0"/>
              </a:spcBef>
            </a:pPr>
            <a:r>
              <a:rPr lang="ar-SA" sz="3200" b="1" dirty="0">
                <a:ea typeface="Calibri"/>
                <a:cs typeface="Times New Roman"/>
              </a:rPr>
              <a:t>رفع الوعي بين العاملين بأهمية الدور الذي </a:t>
            </a:r>
            <a:r>
              <a:rPr lang="ar-SA" sz="3200" b="1" dirty="0" smtClean="0">
                <a:ea typeface="Calibri"/>
                <a:cs typeface="Times New Roman"/>
              </a:rPr>
              <a:t>يقومون</a:t>
            </a:r>
            <a:r>
              <a:rPr lang="ar-EG" sz="3200" b="1" dirty="0" smtClean="0">
                <a:ea typeface="Calibri"/>
                <a:cs typeface="Times New Roman"/>
              </a:rPr>
              <a:t>.</a:t>
            </a:r>
          </a:p>
          <a:p>
            <a:pPr algn="just" rtl="1">
              <a:spcBef>
                <a:spcPts val="0"/>
              </a:spcBef>
            </a:pPr>
            <a:r>
              <a:rPr lang="ar-SA" sz="3200" b="1" dirty="0">
                <a:ea typeface="Calibri"/>
                <a:cs typeface="Times New Roman"/>
              </a:rPr>
              <a:t>إحاطة العاملين علما بسياسة المؤسسة وبرامجها وأنشطتها </a:t>
            </a:r>
            <a:r>
              <a:rPr lang="ar-SA" sz="3200" b="1" dirty="0" smtClean="0">
                <a:ea typeface="Calibri"/>
                <a:cs typeface="Times New Roman"/>
              </a:rPr>
              <a:t>وأهدافها</a:t>
            </a:r>
            <a:r>
              <a:rPr lang="ar-EG" sz="3200" b="1" dirty="0" smtClean="0">
                <a:ea typeface="Calibri"/>
                <a:cs typeface="Times New Roman"/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14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404664"/>
            <a:ext cx="8784976" cy="61926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EG" sz="3000" b="1" dirty="0" smtClean="0">
                <a:solidFill>
                  <a:srgbClr val="FF0000"/>
                </a:solidFill>
                <a:ea typeface="Calibri"/>
                <a:cs typeface="Times New Roman"/>
              </a:rPr>
              <a:t>5</a:t>
            </a:r>
          </a:p>
          <a:p>
            <a:pPr marL="0" lvl="0" indent="0" algn="justLow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3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ثانيا: </a:t>
            </a:r>
            <a:r>
              <a:rPr lang="ar-EG" sz="33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الجمهور </a:t>
            </a:r>
            <a:r>
              <a:rPr lang="ar-EG" sz="33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الخارجي للمؤسسة:</a:t>
            </a:r>
          </a:p>
          <a:p>
            <a:pPr marL="0" lvl="0" indent="0" algn="justLow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SA" sz="3600" b="1" dirty="0">
                <a:ea typeface="Calibri"/>
                <a:cs typeface="Times New Roman"/>
              </a:rPr>
              <a:t>يشتمل على جميع الأفراد الذين يقيمون خارج المؤسسة ويرتبطون بها ارتباطا مباشرة أو غير </a:t>
            </a:r>
            <a:r>
              <a:rPr lang="ar-SA" sz="3600" b="1" dirty="0" smtClean="0">
                <a:ea typeface="Calibri"/>
                <a:cs typeface="Times New Roman"/>
              </a:rPr>
              <a:t>مباشر</a:t>
            </a:r>
            <a:r>
              <a:rPr lang="ar-EG" sz="3600" b="1" dirty="0" smtClean="0">
                <a:ea typeface="Calibri"/>
                <a:cs typeface="Times New Roman"/>
              </a:rPr>
              <a:t>، وينقسم إلى:</a:t>
            </a:r>
          </a:p>
          <a:p>
            <a:pPr marL="742950" lvl="0" indent="-742950" algn="justLow" rtl="1">
              <a:spcBef>
                <a:spcPts val="0"/>
              </a:spcBef>
              <a:buClr>
                <a:srgbClr val="0BD0D9"/>
              </a:buClr>
              <a:buAutoNum type="arabicPeriod"/>
            </a:pPr>
            <a:r>
              <a:rPr lang="ar-EG" sz="36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الجمهور النوعي: </a:t>
            </a:r>
          </a:p>
          <a:p>
            <a:pPr lvl="0" algn="justLow" rtl="1">
              <a:spcBef>
                <a:spcPts val="0"/>
              </a:spcBef>
              <a:buClr>
                <a:srgbClr val="0BD0D9"/>
              </a:buClr>
              <a:buFontTx/>
              <a:buChar char="-"/>
            </a:pPr>
            <a:r>
              <a:rPr lang="ar-EG" sz="36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(المساهمين).</a:t>
            </a:r>
          </a:p>
          <a:p>
            <a:pPr lvl="0" algn="justLow" rtl="1">
              <a:spcBef>
                <a:spcPts val="0"/>
              </a:spcBef>
              <a:buClr>
                <a:srgbClr val="0BD0D9"/>
              </a:buClr>
              <a:buFontTx/>
              <a:buChar char="-"/>
            </a:pPr>
            <a:r>
              <a:rPr lang="ar-EG" sz="36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المستهلكين.</a:t>
            </a:r>
          </a:p>
          <a:p>
            <a:pPr lvl="0" algn="justLow" rtl="1">
              <a:spcBef>
                <a:spcPts val="0"/>
              </a:spcBef>
              <a:buClr>
                <a:srgbClr val="0BD0D9"/>
              </a:buClr>
              <a:buFontTx/>
              <a:buChar char="-"/>
            </a:pPr>
            <a:r>
              <a:rPr lang="ar-EG" sz="36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الموردين.</a:t>
            </a:r>
          </a:p>
          <a:p>
            <a:pPr lvl="0" algn="justLow" rtl="1">
              <a:spcBef>
                <a:spcPts val="0"/>
              </a:spcBef>
              <a:buClr>
                <a:srgbClr val="0BD0D9"/>
              </a:buClr>
              <a:buFontTx/>
              <a:buChar char="-"/>
            </a:pPr>
            <a:r>
              <a:rPr lang="ar-EG" sz="36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والموزعين.</a:t>
            </a:r>
          </a:p>
          <a:p>
            <a:pPr marL="514350" lvl="0" indent="-514350" algn="justLow" rtl="1">
              <a:spcBef>
                <a:spcPts val="0"/>
              </a:spcBef>
              <a:buClr>
                <a:srgbClr val="0BD0D9"/>
              </a:buClr>
              <a:buFont typeface="+mj-lt"/>
              <a:buAutoNum type="arabicPeriod" startAt="2"/>
            </a:pPr>
            <a:r>
              <a:rPr lang="ar-EG" sz="36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الجمهور العام:</a:t>
            </a:r>
          </a:p>
          <a:p>
            <a:pPr lvl="0" algn="justLow" rtl="1">
              <a:spcBef>
                <a:spcPts val="0"/>
              </a:spcBef>
              <a:buClr>
                <a:srgbClr val="0BD0D9"/>
              </a:buClr>
              <a:buFontTx/>
              <a:buChar char="-"/>
            </a:pPr>
            <a:r>
              <a:rPr lang="ar-EG" sz="36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المجتمع المحلي.</a:t>
            </a:r>
          </a:p>
          <a:p>
            <a:pPr lvl="0" algn="justLow" rtl="1">
              <a:spcBef>
                <a:spcPts val="0"/>
              </a:spcBef>
              <a:buClr>
                <a:srgbClr val="0BD0D9"/>
              </a:buClr>
              <a:buFontTx/>
              <a:buChar char="-"/>
            </a:pPr>
            <a:r>
              <a:rPr lang="ar-EG" sz="3600" b="1" dirty="0" smtClean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الحكومة والهيئات التشريعية.</a:t>
            </a:r>
            <a:endParaRPr lang="ar-EG" sz="3300" b="1" dirty="0">
              <a:ln w="9525" cap="rnd" cmpd="sng" algn="ctr">
                <a:solidFill>
                  <a:srgbClr val="000000"/>
                </a:solidFill>
                <a:prstDash val="solid"/>
                <a:beve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ar-EG" sz="3000" b="1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0" indent="0" algn="justLow" rtl="1">
              <a:buNone/>
            </a:pPr>
            <a:endParaRPr lang="ar-EG" sz="3000" b="1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0" indent="0" algn="justLow" rtl="1"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80232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620688"/>
            <a:ext cx="8435280" cy="61206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6</a:t>
            </a:r>
          </a:p>
          <a:p>
            <a:pPr marL="0" marR="0" algn="justLow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وتصنف أنواع الجماهير في العلاقات العامة بالأجهزة </a:t>
            </a:r>
            <a:r>
              <a:rPr lang="ar-SA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الحكومية</a:t>
            </a:r>
            <a:r>
              <a:rPr lang="ar-EG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إلى:</a:t>
            </a:r>
            <a:endParaRPr lang="en-US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marL="342900" marR="0" lvl="0" indent="-342900" algn="justLow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3500" b="1" dirty="0">
                <a:latin typeface="Calibri"/>
                <a:ea typeface="Calibri"/>
                <a:cs typeface="Times New Roman"/>
              </a:rPr>
              <a:t>الجمهور الداخلي </a:t>
            </a:r>
            <a:r>
              <a:rPr lang="en-US" sz="3500" b="1" dirty="0">
                <a:latin typeface="Times New Roman"/>
                <a:ea typeface="Calibri"/>
                <a:cs typeface="Times New Roman"/>
              </a:rPr>
              <a:t>Internal Public</a:t>
            </a:r>
            <a:r>
              <a:rPr lang="ar-SA" sz="3500" b="1" dirty="0">
                <a:latin typeface="Calibri"/>
                <a:ea typeface="Calibri"/>
                <a:cs typeface="Times New Roman"/>
              </a:rPr>
              <a:t>: وهم موظفو مختلف الدوائر الحكومية والمؤسسات العامة والشركات العامة والإدارة </a:t>
            </a:r>
            <a:r>
              <a:rPr lang="ar-SA" sz="3500" b="1" dirty="0" smtClean="0">
                <a:latin typeface="Calibri"/>
                <a:ea typeface="Calibri"/>
                <a:cs typeface="Times New Roman"/>
              </a:rPr>
              <a:t>المحلية</a:t>
            </a:r>
            <a:r>
              <a:rPr lang="ar-EG" sz="3500" b="1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342900" marR="0" lvl="0" indent="-342900" algn="justLow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3500" b="1" dirty="0" smtClean="0">
                <a:latin typeface="Calibri"/>
                <a:ea typeface="Calibri"/>
                <a:cs typeface="Times New Roman"/>
              </a:rPr>
              <a:t>الجمهور </a:t>
            </a:r>
            <a:r>
              <a:rPr lang="ar-SA" sz="3500" b="1" dirty="0">
                <a:latin typeface="Calibri"/>
                <a:ea typeface="Calibri"/>
                <a:cs typeface="Times New Roman"/>
              </a:rPr>
              <a:t>الخارجي </a:t>
            </a:r>
            <a:r>
              <a:rPr lang="en-US" sz="3500" b="1" dirty="0">
                <a:latin typeface="Times New Roman"/>
                <a:ea typeface="Calibri"/>
                <a:cs typeface="Times New Roman"/>
              </a:rPr>
              <a:t>External Public</a:t>
            </a:r>
            <a:r>
              <a:rPr lang="ar-SA" sz="3500" b="1" dirty="0">
                <a:latin typeface="Calibri"/>
                <a:ea typeface="Calibri"/>
                <a:cs typeface="Times New Roman"/>
              </a:rPr>
              <a:t> ويقسم إلى:</a:t>
            </a:r>
            <a:endParaRPr lang="en-US" sz="2200" b="1" dirty="0">
              <a:latin typeface="Calibri"/>
              <a:ea typeface="Calibri"/>
              <a:cs typeface="Times New Roman"/>
            </a:endParaRPr>
          </a:p>
          <a:p>
            <a:pPr marL="342900" marR="0" lvl="0" indent="-342900" algn="justLow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r>
              <a:rPr lang="ar-SA" sz="3500" b="1" dirty="0">
                <a:latin typeface="Calibri"/>
                <a:ea typeface="Calibri"/>
                <a:cs typeface="Times New Roman"/>
              </a:rPr>
              <a:t>الجمهور الخارجي المحلي: ويتمثل في الجمهور الذي يكون موقعه في داخل الدولة.</a:t>
            </a:r>
            <a:endParaRPr lang="en-US" sz="2200" b="1" dirty="0">
              <a:latin typeface="Calibri"/>
              <a:ea typeface="Calibri"/>
              <a:cs typeface="Arial"/>
            </a:endParaRPr>
          </a:p>
          <a:p>
            <a:pPr marL="342900" marR="0" lvl="0" indent="-342900" algn="justLow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r>
              <a:rPr lang="ar-SA" sz="3500" b="1" dirty="0">
                <a:latin typeface="Calibri"/>
                <a:ea typeface="Calibri"/>
                <a:cs typeface="Times New Roman"/>
              </a:rPr>
              <a:t>الجمهور الخارجي الدولي: ويتمثل في الجمهور الذي موقعه خارج الدولة مثل المنظمات الدولية التي لها علاقات مباشرة مع الدوائر الحكومية كاليونيسيف واليونسكو وجامعة الدول </a:t>
            </a:r>
            <a:r>
              <a:rPr lang="ar-SA" sz="3500" b="1" dirty="0" smtClean="0">
                <a:latin typeface="Calibri"/>
                <a:ea typeface="Calibri"/>
                <a:cs typeface="Times New Roman"/>
              </a:rPr>
              <a:t>العربية</a:t>
            </a:r>
            <a:r>
              <a:rPr lang="ar-EG" sz="3500" b="1" dirty="0">
                <a:latin typeface="Calibri"/>
                <a:ea typeface="Calibri"/>
                <a:cs typeface="Times New Roman"/>
              </a:rPr>
              <a:t>.</a:t>
            </a:r>
            <a:r>
              <a:rPr lang="ar-SA" sz="3500" b="1" dirty="0">
                <a:latin typeface="Calibri"/>
                <a:ea typeface="Calibri"/>
                <a:cs typeface="Times New Roman"/>
              </a:rPr>
              <a:t> </a:t>
            </a:r>
            <a:endParaRPr lang="en-US" sz="2200" b="1" dirty="0">
              <a:latin typeface="Calibri"/>
              <a:ea typeface="Calibri"/>
              <a:cs typeface="Arial"/>
            </a:endParaRPr>
          </a:p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ar-EG" sz="3200" b="1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262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836712"/>
            <a:ext cx="8291264" cy="5518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>
              <a:buClr>
                <a:srgbClr val="0BD0D9"/>
              </a:buClr>
              <a:buNone/>
            </a:pPr>
            <a:r>
              <a:rPr lang="ar-EG" sz="4400" b="1" dirty="0" smtClean="0">
                <a:solidFill>
                  <a:srgbClr val="FF0000"/>
                </a:solidFill>
                <a:cs typeface="PT Bold Heading" pitchFamily="2" charset="-78"/>
              </a:rPr>
              <a:t>7</a:t>
            </a:r>
            <a:endParaRPr lang="en-US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Thanks a lot…….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Dr. </a:t>
            </a:r>
            <a:r>
              <a:rPr lang="en-US" sz="4400" b="1" dirty="0" err="1">
                <a:solidFill>
                  <a:srgbClr val="FF0000"/>
                </a:solidFill>
                <a:cs typeface="PT Bold Heading" pitchFamily="2" charset="-78"/>
              </a:rPr>
              <a:t>Ghada</a:t>
            </a: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cs typeface="PT Bold Heading" pitchFamily="2" charset="-78"/>
              </a:rPr>
              <a:t>Mamdouh</a:t>
            </a:r>
            <a:endParaRPr lang="en-US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4400" b="1" dirty="0">
                <a:solidFill>
                  <a:srgbClr val="FF0000"/>
                </a:solidFill>
                <a:cs typeface="PT Bold Heading" pitchFamily="2" charset="-78"/>
              </a:rPr>
              <a:t>للتواصل: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Ghada420.gms@gmail.com</a:t>
            </a:r>
            <a:endParaRPr lang="ar-EG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lvl="0">
              <a:buClr>
                <a:srgbClr val="0BD0D9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indent="0" algn="ctr" rtl="1">
              <a:buNone/>
            </a:pPr>
            <a:endParaRPr lang="ar-EG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14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7839</TotalTime>
  <Words>294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مقرر الإذاعات والقنوات الإقليمية</dc:title>
  <dc:creator>user</dc:creator>
  <cp:lastModifiedBy>user</cp:lastModifiedBy>
  <cp:revision>76</cp:revision>
  <dcterms:created xsi:type="dcterms:W3CDTF">2020-03-16T22:48:35Z</dcterms:created>
  <dcterms:modified xsi:type="dcterms:W3CDTF">2020-04-02T18:25:02Z</dcterms:modified>
</cp:coreProperties>
</file>